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74" r:id="rId5"/>
    <p:sldId id="261" r:id="rId6"/>
    <p:sldId id="282" r:id="rId7"/>
    <p:sldId id="279" r:id="rId8"/>
    <p:sldId id="278" r:id="rId9"/>
    <p:sldId id="280" r:id="rId10"/>
    <p:sldId id="281" r:id="rId11"/>
    <p:sldId id="273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5620"/>
    <p:restoredTop sz="82042" autoAdjust="0"/>
  </p:normalViewPr>
  <p:slideViewPr>
    <p:cSldViewPr>
      <p:cViewPr varScale="1">
        <p:scale>
          <a:sx n="60" d="100"/>
          <a:sy n="60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58FB2-D203-4C95-B409-006A7D5718CE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47EC-55AE-48F4-8EA5-048A95A1A5E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47EC-55AE-48F4-8EA5-048A95A1A5E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47EC-55AE-48F4-8EA5-048A95A1A5E5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47EC-55AE-48F4-8EA5-048A95A1A5E5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47EC-55AE-48F4-8EA5-048A95A1A5E5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47EC-55AE-48F4-8EA5-048A95A1A5E5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47EC-55AE-48F4-8EA5-048A95A1A5E5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47EC-55AE-48F4-8EA5-048A95A1A5E5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D8B9D0-33BB-42F7-B0FD-8FB9963132E6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52D832-A95F-4DEF-916C-00F59AEBB2C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3671886" cy="74608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Introduction</a:t>
            </a:r>
          </a:p>
        </p:txBody>
      </p:sp>
      <p:pic>
        <p:nvPicPr>
          <p:cNvPr id="7170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5229225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Production Planning and Monitoring System</a:t>
            </a:r>
          </a:p>
        </p:txBody>
      </p:sp>
      <p:pic>
        <p:nvPicPr>
          <p:cNvPr id="6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800201" cy="678764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1117615"/>
            <a:ext cx="6715172" cy="4525963"/>
          </a:xfrm>
        </p:spPr>
        <p:txBody>
          <a:bodyPr>
            <a:normAutofit/>
          </a:bodyPr>
          <a:lstStyle/>
          <a:p>
            <a:pPr lvl="0" fontAlgn="base"/>
            <a:r>
              <a:rPr lang="tr-TR" sz="2000" b="1" u="sng" dirty="0"/>
              <a:t>Planning:</a:t>
            </a:r>
            <a:r>
              <a:rPr lang="tr-TR" sz="2000" b="1" dirty="0"/>
              <a:t> </a:t>
            </a:r>
          </a:p>
          <a:p>
            <a:pPr lvl="1" fontAlgn="base"/>
            <a:r>
              <a:rPr lang="tr-TR" sz="1600" dirty="0"/>
              <a:t>Gathers all orders on a pool</a:t>
            </a:r>
          </a:p>
          <a:p>
            <a:pPr lvl="1" fontAlgn="base"/>
            <a:r>
              <a:rPr lang="tr-TR" sz="1600" dirty="0"/>
              <a:t>Sequences according to due date</a:t>
            </a:r>
          </a:p>
          <a:p>
            <a:pPr lvl="0" fontAlgn="base"/>
            <a:r>
              <a:rPr lang="tr-TR" sz="2000" b="1" u="sng" dirty="0"/>
              <a:t>Inspection:</a:t>
            </a:r>
          </a:p>
          <a:p>
            <a:pPr lvl="1" fontAlgn="base"/>
            <a:r>
              <a:rPr lang="tr-TR" sz="1600" dirty="0"/>
              <a:t>Checks production in real time</a:t>
            </a:r>
          </a:p>
          <a:p>
            <a:pPr lvl="1" fontAlgn="base"/>
            <a:r>
              <a:rPr lang="tr-TR" sz="1600" dirty="0"/>
              <a:t>Recognices possible delays</a:t>
            </a:r>
            <a:endParaRPr lang="tr-TR" sz="800" dirty="0"/>
          </a:p>
          <a:p>
            <a:pPr lvl="0" fontAlgn="base"/>
            <a:r>
              <a:rPr lang="tr-TR" sz="2000" b="1" u="sng" dirty="0"/>
              <a:t>Monitoring:</a:t>
            </a:r>
            <a:r>
              <a:rPr lang="tr-TR" sz="2000" b="1" dirty="0"/>
              <a:t> </a:t>
            </a:r>
          </a:p>
          <a:p>
            <a:pPr lvl="1" fontAlgn="base"/>
            <a:r>
              <a:rPr lang="tr-TR" sz="1600" dirty="0"/>
              <a:t>Gathers report in terms of time, shift, date and work station</a:t>
            </a:r>
          </a:p>
          <a:p>
            <a:pPr lvl="1" fontAlgn="base"/>
            <a:r>
              <a:rPr lang="tr-TR" sz="1600" dirty="0"/>
              <a:t>Reports any defects caused from raw glass or processing</a:t>
            </a:r>
          </a:p>
          <a:p>
            <a:pPr lvl="0" fontAlgn="base"/>
            <a:r>
              <a:rPr lang="tr-TR" sz="2000" b="1" u="sng" dirty="0"/>
              <a:t>Productivity:</a:t>
            </a:r>
            <a:r>
              <a:rPr lang="tr-TR" sz="2000" b="1" dirty="0"/>
              <a:t> </a:t>
            </a:r>
          </a:p>
          <a:p>
            <a:pPr lvl="1" fontAlgn="base"/>
            <a:r>
              <a:rPr lang="tr-TR" sz="1600" dirty="0"/>
              <a:t>Analyzes production reports</a:t>
            </a:r>
          </a:p>
          <a:p>
            <a:pPr lvl="1" fontAlgn="base"/>
            <a:r>
              <a:rPr lang="tr-TR" sz="1600" dirty="0"/>
              <a:t>Gathers relevant data about shift and work station productivity</a:t>
            </a:r>
          </a:p>
          <a:p>
            <a:pPr lvl="1" fontAlgn="base"/>
            <a:r>
              <a:rPr lang="tr-TR" sz="1600" dirty="0"/>
              <a:t>Identifies incompetences of shifs and work stations</a:t>
            </a:r>
          </a:p>
        </p:txBody>
      </p:sp>
      <p:pic>
        <p:nvPicPr>
          <p:cNvPr id="11265" name="Picture 1" descr="C:\Users\sinanacikgoz90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898319" y="2531309"/>
            <a:ext cx="4357718" cy="143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 Belg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1926975" cy="2614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Temperli Cam Belge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143248"/>
            <a:ext cx="2000264" cy="2659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Temperli Cam Belgesi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357297"/>
            <a:ext cx="2000264" cy="2665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Marka Tesc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341" y="3143248"/>
            <a:ext cx="1976815" cy="2643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Certificates</a:t>
            </a:r>
          </a:p>
        </p:txBody>
      </p:sp>
      <p:pic>
        <p:nvPicPr>
          <p:cNvPr id="15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0"/>
            <a:ext cx="1800201" cy="67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Company History</a:t>
            </a:r>
          </a:p>
        </p:txBody>
      </p:sp>
      <p:pic>
        <p:nvPicPr>
          <p:cNvPr id="9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800201" cy="678764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500034" y="1357298"/>
            <a:ext cx="835824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 1958 Establishment of construction materials wholesale company</a:t>
            </a:r>
            <a:endParaRPr lang="tr-TR" sz="2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 1987 Establishment of first boutique hotel</a:t>
            </a:r>
            <a:endParaRPr lang="tr-TR" sz="2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 1990 Beginning production of PVC windows and doors</a:t>
            </a:r>
            <a:endParaRPr lang="tr-TR" sz="2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 1990 Establishment of second boutique hotel</a:t>
            </a:r>
            <a:endParaRPr lang="tr-TR" sz="2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 1994 Beginning production of double glazing units</a:t>
            </a:r>
            <a:endParaRPr lang="tr-TR" sz="2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 1996 Obtained licence of Trakya Cam double glazing units production</a:t>
            </a:r>
            <a:endParaRPr lang="tr-TR" sz="2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 2008 Beginning production of tempered glass with brand name of Astro Glass</a:t>
            </a:r>
            <a:endParaRPr lang="tr-TR" sz="2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 2013 Establishment of second tempered glass production facility </a:t>
            </a:r>
            <a:endParaRPr lang="tr-T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5804" y="1571612"/>
            <a:ext cx="8229600" cy="4525963"/>
          </a:xfrm>
        </p:spPr>
        <p:txBody>
          <a:bodyPr/>
          <a:lstStyle/>
          <a:p>
            <a:r>
              <a:rPr lang="tr-TR" dirty="0"/>
              <a:t>Vision</a:t>
            </a:r>
          </a:p>
          <a:p>
            <a:pPr lvl="1"/>
            <a:r>
              <a:rPr lang="tr-TR" dirty="0"/>
              <a:t>As a solution partner for the leading brands in Turkey and abroad,  being always the first company to preffered to work with.</a:t>
            </a:r>
          </a:p>
          <a:p>
            <a:pPr lvl="1"/>
            <a:endParaRPr lang="tr-TR" sz="1050" dirty="0"/>
          </a:p>
          <a:p>
            <a:r>
              <a:rPr lang="tr-TR" dirty="0"/>
              <a:t>Mission</a:t>
            </a:r>
          </a:p>
          <a:p>
            <a:pPr lvl="1"/>
            <a:r>
              <a:rPr lang="tr-TR" dirty="0"/>
              <a:t>To be production and export base of Europe by producing high value-added goods and services.</a:t>
            </a:r>
          </a:p>
          <a:p>
            <a:pPr lvl="1"/>
            <a:endParaRPr lang="tr-T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Vision &amp; Mission</a:t>
            </a:r>
          </a:p>
        </p:txBody>
      </p:sp>
      <p:pic>
        <p:nvPicPr>
          <p:cNvPr id="8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1800201" cy="67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Differentiate on each job we do</a:t>
            </a:r>
          </a:p>
          <a:p>
            <a:r>
              <a:rPr lang="tr-TR" sz="2400" dirty="0"/>
              <a:t>Meet the quality expectations</a:t>
            </a:r>
          </a:p>
          <a:p>
            <a:r>
              <a:rPr lang="tr-TR" sz="2400" dirty="0"/>
              <a:t>Perform services on worldwide standards</a:t>
            </a:r>
          </a:p>
          <a:p>
            <a:r>
              <a:rPr lang="tr-TR" sz="2400" dirty="0"/>
              <a:t>Create a partnership with our customers</a:t>
            </a:r>
          </a:p>
          <a:p>
            <a:r>
              <a:rPr lang="tr-TR" sz="2400" dirty="0"/>
              <a:t>Promise on what we really can do</a:t>
            </a:r>
          </a:p>
          <a:p>
            <a:r>
              <a:rPr lang="tr-TR" sz="2400" dirty="0"/>
              <a:t>Grow with sustainability perspective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Our Values</a:t>
            </a:r>
          </a:p>
        </p:txBody>
      </p:sp>
      <p:pic>
        <p:nvPicPr>
          <p:cNvPr id="6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800201" cy="67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IL5693.JPG"/>
          <p:cNvPicPr>
            <a:picLocks noChangeAspect="1"/>
          </p:cNvPicPr>
          <p:nvPr/>
        </p:nvPicPr>
        <p:blipFill>
          <a:blip r:embed="rId3" cstate="print"/>
          <a:srcRect t="28302"/>
          <a:stretch>
            <a:fillRect/>
          </a:stretch>
        </p:blipFill>
        <p:spPr>
          <a:xfrm>
            <a:off x="4500562" y="1237292"/>
            <a:ext cx="3786182" cy="180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lide_kurumsal_195015_21082013.jpg"/>
          <p:cNvPicPr>
            <a:picLocks noChangeAspect="1"/>
          </p:cNvPicPr>
          <p:nvPr/>
        </p:nvPicPr>
        <p:blipFill>
          <a:blip r:embed="rId4"/>
          <a:srcRect l="6944" r="19445"/>
          <a:stretch>
            <a:fillRect/>
          </a:stretch>
        </p:blipFill>
        <p:spPr>
          <a:xfrm>
            <a:off x="357158" y="1237292"/>
            <a:ext cx="3786214" cy="179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43504" y="3094680"/>
            <a:ext cx="2286016" cy="64294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Çerkezköy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71604" y="3094680"/>
            <a:ext cx="1571636" cy="6429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Edirne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3666184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Establishment: </a:t>
            </a:r>
            <a:r>
              <a:rPr lang="tr-TR" dirty="0"/>
              <a:t>Edirne in 2008, Çerkezköy in 2013</a:t>
            </a:r>
          </a:p>
          <a:p>
            <a:r>
              <a:rPr lang="tr-TR" b="1" dirty="0"/>
              <a:t>Number of Employees: </a:t>
            </a:r>
            <a:r>
              <a:rPr lang="tr-TR" dirty="0"/>
              <a:t>40</a:t>
            </a:r>
          </a:p>
          <a:p>
            <a:r>
              <a:rPr lang="tr-TR" b="1" dirty="0"/>
              <a:t>Covered Area: </a:t>
            </a:r>
            <a:r>
              <a:rPr lang="tr-TR" dirty="0"/>
              <a:t>6.000 m²</a:t>
            </a:r>
          </a:p>
          <a:p>
            <a:r>
              <a:rPr lang="tr-TR" b="1" dirty="0"/>
              <a:t>Tempering Capacity:</a:t>
            </a:r>
            <a:r>
              <a:rPr lang="tr-TR" dirty="0"/>
              <a:t> 700.000 m²</a:t>
            </a:r>
          </a:p>
          <a:p>
            <a:endParaRPr lang="tr-TR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Production Facilities</a:t>
            </a:r>
          </a:p>
        </p:txBody>
      </p:sp>
      <p:pic>
        <p:nvPicPr>
          <p:cNvPr id="11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0"/>
            <a:ext cx="1800201" cy="67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Location</a:t>
            </a:r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3"/>
          <a:srcRect l="5468" r="19531" b="14569"/>
          <a:stretch>
            <a:fillRect/>
          </a:stretch>
        </p:blipFill>
        <p:spPr>
          <a:xfrm>
            <a:off x="0" y="1857364"/>
            <a:ext cx="9144000" cy="4572000"/>
          </a:xfrm>
          <a:prstGeom prst="roundRect">
            <a:avLst/>
          </a:prstGeom>
        </p:spPr>
      </p:pic>
      <p:pic>
        <p:nvPicPr>
          <p:cNvPr id="1026" name="Picture 2" descr="C:\Users\sinanacikgoz90\Desktop\google_plac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429000"/>
            <a:ext cx="361944" cy="361944"/>
          </a:xfrm>
          <a:prstGeom prst="rect">
            <a:avLst/>
          </a:prstGeom>
          <a:noFill/>
        </p:spPr>
      </p:pic>
      <p:pic>
        <p:nvPicPr>
          <p:cNvPr id="6" name="Picture 2" descr="C:\Users\sinanacikgoz90\Desktop\google_plac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86190"/>
            <a:ext cx="352436" cy="352436"/>
          </a:xfrm>
          <a:prstGeom prst="rect">
            <a:avLst/>
          </a:prstGeom>
          <a:noFill/>
        </p:spPr>
      </p:pic>
      <p:pic>
        <p:nvPicPr>
          <p:cNvPr id="7" name="Picture 2" descr="C:\Users\sinanacikgoz90\Desktop\google_plac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000504"/>
            <a:ext cx="361944" cy="3619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0694" y="3500438"/>
            <a:ext cx="1143008" cy="572572"/>
          </a:xfrm>
          <a:prstGeom prst="roundRect">
            <a:avLst>
              <a:gd name="adj" fmla="val 42641"/>
            </a:avLst>
          </a:prstGeom>
          <a:solidFill>
            <a:schemeClr val="bg1">
              <a:lumMod val="95000"/>
              <a:alpha val="68000"/>
            </a:schemeClr>
          </a:solidFill>
          <a:ln w="63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/>
              <a:t>Sales Office</a:t>
            </a:r>
          </a:p>
          <a:p>
            <a:pPr algn="ctr"/>
            <a:r>
              <a:rPr lang="tr-TR" sz="1100" b="1" dirty="0"/>
              <a:t>Istanbul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2" y="3213618"/>
            <a:ext cx="1143008" cy="572572"/>
          </a:xfrm>
          <a:prstGeom prst="roundRect">
            <a:avLst>
              <a:gd name="adj" fmla="val 42641"/>
            </a:avLst>
          </a:prstGeom>
          <a:solidFill>
            <a:schemeClr val="bg1">
              <a:lumMod val="95000"/>
              <a:alpha val="68000"/>
            </a:schemeClr>
          </a:solidFill>
          <a:ln w="63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/>
              <a:t>II.Factory</a:t>
            </a:r>
          </a:p>
          <a:p>
            <a:pPr algn="ctr"/>
            <a:r>
              <a:rPr lang="tr-TR" sz="1100" b="1" dirty="0"/>
              <a:t>Çerkezköy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44" y="2786058"/>
            <a:ext cx="1143008" cy="572572"/>
          </a:xfrm>
          <a:prstGeom prst="roundRect">
            <a:avLst>
              <a:gd name="adj" fmla="val 42641"/>
            </a:avLst>
          </a:prstGeom>
          <a:solidFill>
            <a:schemeClr val="bg1">
              <a:lumMod val="95000"/>
              <a:alpha val="68000"/>
            </a:schemeClr>
          </a:solidFill>
          <a:ln w="63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/>
              <a:t>I.Factory</a:t>
            </a:r>
          </a:p>
          <a:p>
            <a:pPr algn="ctr"/>
            <a:r>
              <a:rPr lang="tr-TR" sz="1100" b="1" dirty="0"/>
              <a:t>Edirne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500034" y="285728"/>
            <a:ext cx="8229600" cy="71438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Production</a:t>
            </a:r>
          </a:p>
        </p:txBody>
      </p:sp>
      <p:pic>
        <p:nvPicPr>
          <p:cNvPr id="5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800201" cy="678764"/>
          </a:xfrm>
          <a:prstGeom prst="rect">
            <a:avLst/>
          </a:prstGeom>
          <a:noFill/>
        </p:spPr>
      </p:pic>
      <p:pic>
        <p:nvPicPr>
          <p:cNvPr id="2050" name="Picture 2" descr="C:\Users\sinanacikgoz90\Documents\Tanıtım Materyalleri\Websitesi\Fabrika Fotoğraflar\Fabrika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92307"/>
            <a:ext cx="9144000" cy="507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500034" y="285728"/>
            <a:ext cx="8229600" cy="71438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Production</a:t>
            </a:r>
          </a:p>
        </p:txBody>
      </p:sp>
      <p:pic>
        <p:nvPicPr>
          <p:cNvPr id="5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800201" cy="678764"/>
          </a:xfrm>
          <a:prstGeom prst="rect">
            <a:avLst/>
          </a:prstGeom>
          <a:noFill/>
        </p:spPr>
      </p:pic>
      <p:pic>
        <p:nvPicPr>
          <p:cNvPr id="3074" name="Picture 2" descr="C:\Users\sinanacikgoz90\Documents\Tanıtım Materyalleri\Websitesi\Fabrika Fotoğraflar\Fabrik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92307"/>
            <a:ext cx="9144000" cy="507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1260491"/>
            <a:ext cx="8229600" cy="4525963"/>
          </a:xfrm>
        </p:spPr>
        <p:txBody>
          <a:bodyPr>
            <a:normAutofit/>
          </a:bodyPr>
          <a:lstStyle/>
          <a:p>
            <a:r>
              <a:rPr lang="tr-TR" sz="2000" dirty="0"/>
              <a:t>Getting always better about products and service quality</a:t>
            </a:r>
            <a:endParaRPr lang="tr-TR" sz="2800" dirty="0"/>
          </a:p>
          <a:p>
            <a:r>
              <a:rPr lang="tr-TR" sz="2000" dirty="0"/>
              <a:t>Manufacturing environmentally friendly products at the right time with the best quality </a:t>
            </a:r>
            <a:endParaRPr lang="tr-TR" sz="2800" dirty="0"/>
          </a:p>
          <a:p>
            <a:r>
              <a:rPr lang="tr-TR" sz="2000" dirty="0"/>
              <a:t>Following sector trends to keep our production technology is on advanced level</a:t>
            </a:r>
            <a:endParaRPr lang="tr-TR" sz="2800" dirty="0"/>
          </a:p>
          <a:p>
            <a:r>
              <a:rPr lang="tr-TR" sz="2000" dirty="0"/>
              <a:t>Organizing internal  trainings, assessment meeting and developing suggestion systems</a:t>
            </a:r>
            <a:endParaRPr lang="tr-TR" sz="2800" dirty="0"/>
          </a:p>
          <a:p>
            <a:r>
              <a:rPr lang="tr-TR" sz="2000" dirty="0"/>
              <a:t>Avoiding environmental pollution by searching environmental friendly machines and  processing technology</a:t>
            </a:r>
            <a:endParaRPr lang="tr-TR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Quality Policy</a:t>
            </a:r>
          </a:p>
        </p:txBody>
      </p:sp>
      <p:pic>
        <p:nvPicPr>
          <p:cNvPr id="6" name="Picture 2" descr="C:\Users\sinanacikgoz90\Documents\Tanıtım Materyalleri\Logo 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1800201" cy="67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1092</TotalTime>
  <Words>301</Words>
  <Application>Microsoft Office PowerPoint</Application>
  <PresentationFormat>On-screen Show (4:3)</PresentationFormat>
  <Paragraphs>67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Slide 1</vt:lpstr>
      <vt:lpstr>Company History</vt:lpstr>
      <vt:lpstr>Vision &amp; Mission</vt:lpstr>
      <vt:lpstr>Our Values</vt:lpstr>
      <vt:lpstr>Production Facilities</vt:lpstr>
      <vt:lpstr>Location</vt:lpstr>
      <vt:lpstr>Slide 7</vt:lpstr>
      <vt:lpstr>Slide 8</vt:lpstr>
      <vt:lpstr>Quality Policy</vt:lpstr>
      <vt:lpstr>Production Planning and Monitoring System</vt:lpstr>
      <vt:lpstr>Certificates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Sinan Acikgoz</dc:creator>
  <cp:lastModifiedBy>Sinan Acikgoz</cp:lastModifiedBy>
  <cp:revision>121</cp:revision>
  <dcterms:created xsi:type="dcterms:W3CDTF">2016-06-02T08:35:56Z</dcterms:created>
  <dcterms:modified xsi:type="dcterms:W3CDTF">2016-10-18T16:54:43Z</dcterms:modified>
</cp:coreProperties>
</file>